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1"/>
  </p:notesMasterIdLst>
  <p:sldIdLst>
    <p:sldId id="256" r:id="rId2"/>
    <p:sldId id="264" r:id="rId3"/>
    <p:sldId id="257" r:id="rId4"/>
    <p:sldId id="258" r:id="rId5"/>
    <p:sldId id="259" r:id="rId6"/>
    <p:sldId id="260" r:id="rId7"/>
    <p:sldId id="265" r:id="rId8"/>
    <p:sldId id="261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958" autoAdjust="0"/>
  </p:normalViewPr>
  <p:slideViewPr>
    <p:cSldViewPr>
      <p:cViewPr varScale="1">
        <p:scale>
          <a:sx n="75" d="100"/>
          <a:sy n="75" d="100"/>
        </p:scale>
        <p:origin x="-1109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19B907-8C93-4EEF-921E-9FFB37D66EDF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4F9516-1D9C-4F4E-A13B-602F265C0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6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Math</a:t>
            </a:r>
          </a:p>
          <a:p>
            <a:pPr marL="228600" indent="-228600">
              <a:buAutoNum type="arabicParenR"/>
            </a:pPr>
            <a:r>
              <a:rPr lang="en-US" dirty="0" smtClean="0"/>
              <a:t>Start with the smallest factor of 105 that isn’t 1.  Add 59.  Take half.  Triple it.  (93)</a:t>
            </a:r>
          </a:p>
          <a:p>
            <a:pPr marL="228600" indent="-228600">
              <a:buAutoNum type="arabicParenR"/>
            </a:pPr>
            <a:r>
              <a:rPr lang="en-US" dirty="0" smtClean="0"/>
              <a:t>Start with the largest</a:t>
            </a:r>
            <a:r>
              <a:rPr lang="en-US" baseline="0" dirty="0" smtClean="0"/>
              <a:t> multiple of 8 that’s less than 100.  Divide by 4.  Triple it.  (72)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Start with the largest multiple of 5 that’s less than 112.  Add 94.  Triple it.  (612)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4F9516-1D9C-4F4E-A13B-602F265C01B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802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5D63-7460-4141-99E3-D40741CF6886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B0BBE-57E0-4D72-B04A-B794DBAA14D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5D63-7460-4141-99E3-D40741CF6886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B0BBE-57E0-4D72-B04A-B794DBAA1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5D63-7460-4141-99E3-D40741CF6886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B0BBE-57E0-4D72-B04A-B794DBAA1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1F7CBC1-62DF-41A6-A5AD-02788E0600C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252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5D63-7460-4141-99E3-D40741CF6886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B0BBE-57E0-4D72-B04A-B794DBAA1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5D63-7460-4141-99E3-D40741CF6886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B0BBE-57E0-4D72-B04A-B794DBAA14D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5D63-7460-4141-99E3-D40741CF6886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B0BBE-57E0-4D72-B04A-B794DBAA1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5D63-7460-4141-99E3-D40741CF6886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B0BBE-57E0-4D72-B04A-B794DBAA1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5D63-7460-4141-99E3-D40741CF6886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9B0BBE-57E0-4D72-B04A-B794DBAA14D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5D63-7460-4141-99E3-D40741CF6886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B0BBE-57E0-4D72-B04A-B794DBAA1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5D63-7460-4141-99E3-D40741CF6886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EE9B0BBE-57E0-4D72-B04A-B794DBAA1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B1825D63-7460-4141-99E3-D40741CF6886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B0BBE-57E0-4D72-B04A-B794DBAA1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1825D63-7460-4141-99E3-D40741CF6886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E9B0BBE-57E0-4D72-B04A-B794DBAA14D4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52400"/>
            <a:ext cx="8333936" cy="1143000"/>
          </a:xfrm>
        </p:spPr>
        <p:txBody>
          <a:bodyPr/>
          <a:lstStyle/>
          <a:p>
            <a:pPr algn="ctr"/>
            <a:r>
              <a:rPr lang="en-US" dirty="0" smtClean="0"/>
              <a:t>Tuesday, August 28, 2012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433050" y="1544812"/>
                <a:ext cx="8329950" cy="4093988"/>
              </a:xfrm>
            </p:spPr>
            <p:txBody>
              <a:bodyPr anchor="t">
                <a:noAutofit/>
              </a:bodyPr>
              <a:lstStyle/>
              <a:p>
                <a:pPr algn="l"/>
                <a:r>
                  <a:rPr lang="en-US" sz="2800" dirty="0" smtClean="0"/>
                  <a:t>TISK Problems</a:t>
                </a:r>
              </a:p>
              <a:p>
                <a:pPr marL="457200" indent="-457200" algn="l">
                  <a:buAutoNum type="arabicPeriod"/>
                </a:pPr>
                <a:r>
                  <a:rPr lang="en-US" sz="2800" dirty="0" smtClean="0"/>
                  <a:t>Factor completely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−5</m:t>
                    </m:r>
                    <m:sSup>
                      <m:sSup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800" b="0" i="1" smtClean="0">
                        <a:latin typeface="Cambria Math"/>
                      </a:rPr>
                      <m:t>+6</m:t>
                    </m:r>
                    <m:r>
                      <a:rPr lang="en-US" sz="2800" b="0" i="1" smtClean="0">
                        <a:latin typeface="Cambria Math"/>
                      </a:rPr>
                      <m:t>𝑥</m:t>
                    </m:r>
                  </m:oMath>
                </a14:m>
                <a:endParaRPr lang="en-US" sz="2800" dirty="0" smtClean="0"/>
              </a:p>
              <a:p>
                <a:pPr marL="457200" indent="-457200" algn="l">
                  <a:buAutoNum type="arabicPeriod"/>
                </a:pPr>
                <a:r>
                  <a:rPr lang="en-US" sz="2800" dirty="0" smtClean="0"/>
                  <a:t>Are </a:t>
                </a:r>
                <a:r>
                  <a:rPr lang="en-US" sz="2800" i="1" dirty="0" smtClean="0"/>
                  <a:t>A</a:t>
                </a:r>
                <a:r>
                  <a:rPr lang="en-US" sz="2800" dirty="0" smtClean="0"/>
                  <a:t>, </a:t>
                </a:r>
                <a:r>
                  <a:rPr lang="en-US" sz="2800" i="1" dirty="0" smtClean="0"/>
                  <a:t>B</a:t>
                </a:r>
                <a:r>
                  <a:rPr lang="en-US" sz="2800" dirty="0" smtClean="0"/>
                  <a:t>, and </a:t>
                </a:r>
                <a:r>
                  <a:rPr lang="en-US" sz="2800" i="1" dirty="0" smtClean="0"/>
                  <a:t>C</a:t>
                </a:r>
                <a:r>
                  <a:rPr lang="en-US" sz="2800" dirty="0" smtClean="0"/>
                  <a:t> collinear?</a:t>
                </a:r>
              </a:p>
              <a:p>
                <a:pPr marL="457200" indent="-457200" algn="l">
                  <a:buAutoNum type="arabicPeriod"/>
                </a:pPr>
                <a:r>
                  <a:rPr lang="en-US" sz="2800" dirty="0" smtClean="0"/>
                  <a:t>If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𝐴𝐵</m:t>
                        </m:r>
                      </m:e>
                    </m:acc>
                    <m:r>
                      <a:rPr lang="en-US" sz="2800" i="1" smtClean="0">
                        <a:latin typeface="Cambria Math"/>
                        <a:ea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sz="2800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𝐵𝐶</m:t>
                        </m:r>
                      </m:e>
                    </m:acc>
                  </m:oMath>
                </a14:m>
                <a:r>
                  <a:rPr lang="en-US" sz="2800" dirty="0" smtClean="0"/>
                  <a:t>, find </a:t>
                </a:r>
                <a:r>
                  <a:rPr lang="en-US" sz="2800" i="1" dirty="0" smtClean="0"/>
                  <a:t>BC</a:t>
                </a:r>
                <a:r>
                  <a:rPr lang="en-US" sz="2800" dirty="0" smtClean="0"/>
                  <a:t>.</a:t>
                </a:r>
              </a:p>
              <a:p>
                <a:pPr marL="457200" indent="-457200" algn="l">
                  <a:buAutoNum type="arabicPeriod"/>
                </a:pPr>
                <a:endParaRPr lang="en-US" sz="2800" dirty="0" smtClean="0"/>
              </a:p>
              <a:p>
                <a:pPr marL="457200" indent="-457200" algn="l">
                  <a:buAutoNum type="arabicPeriod"/>
                </a:pPr>
                <a:endParaRPr lang="en-US" sz="2800" dirty="0"/>
              </a:p>
              <a:p>
                <a:pPr marL="457200" indent="-457200" algn="l">
                  <a:buAutoNum type="arabicPeriod"/>
                </a:pPr>
                <a:endParaRPr lang="en-US" sz="2800" dirty="0" smtClean="0"/>
              </a:p>
              <a:p>
                <a:pPr marL="457200" indent="-457200" algn="l">
                  <a:buAutoNum type="arabicPeriod"/>
                </a:pPr>
                <a:endParaRPr lang="en-US" sz="2800" dirty="0"/>
              </a:p>
              <a:p>
                <a:pPr marL="457200" indent="-457200" algn="l">
                  <a:buAutoNum type="arabicPeriod"/>
                </a:pPr>
                <a:endParaRPr lang="en-US" sz="2800" dirty="0"/>
              </a:p>
              <a:p>
                <a:pPr algn="l"/>
                <a:r>
                  <a:rPr lang="en-US" sz="2800" dirty="0" smtClean="0"/>
                  <a:t>We will have 3 Mental Math questions.</a:t>
                </a:r>
                <a:endParaRPr lang="en-US" sz="2800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433050" y="1544812"/>
                <a:ext cx="8329950" cy="4093988"/>
              </a:xfrm>
              <a:blipFill rotWithShape="1">
                <a:blip r:embed="rId3"/>
                <a:stretch>
                  <a:fillRect l="-1463" t="-2530" b="-282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 flipV="1">
            <a:off x="685800" y="4038600"/>
            <a:ext cx="3962400" cy="152400"/>
          </a:xfrm>
          <a:prstGeom prst="line">
            <a:avLst/>
          </a:prstGeom>
          <a:ln w="38100">
            <a:headEnd type="oval" w="med" len="med"/>
            <a:tailEnd type="oval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4648954" y="2660964"/>
            <a:ext cx="3429000" cy="1377636"/>
          </a:xfrm>
          <a:prstGeom prst="line">
            <a:avLst/>
          </a:prstGeom>
          <a:ln w="38100">
            <a:headEnd type="oval" w="med" len="med"/>
            <a:tailEnd type="oval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33400" y="4267200"/>
            <a:ext cx="609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</a:t>
            </a:r>
            <a:endParaRPr lang="en-US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4495800" y="4051049"/>
            <a:ext cx="609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B</a:t>
            </a:r>
            <a:endParaRPr lang="en-US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7924800" y="2660964"/>
            <a:ext cx="609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C</a:t>
            </a:r>
            <a:endParaRPr lang="en-US" i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1600200" y="3733800"/>
                <a:ext cx="2438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latin typeface="Cambria Math"/>
                        </a:rPr>
                        <m:t>3</m:t>
                      </m:r>
                      <m:r>
                        <a:rPr lang="en-US" sz="2400" b="0" i="1" dirty="0" smtClean="0">
                          <a:latin typeface="Cambria Math"/>
                        </a:rPr>
                        <m:t>𝑥</m:t>
                      </m:r>
                      <m:r>
                        <a:rPr lang="en-US" sz="2400" b="0" i="1" dirty="0" smtClean="0">
                          <a:latin typeface="Cambria Math"/>
                        </a:rPr>
                        <m:t>+5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3733800"/>
                <a:ext cx="2438400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 rot="20331499">
                <a:off x="5257800" y="2901182"/>
                <a:ext cx="2438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latin typeface="Cambria Math"/>
                        </a:rPr>
                        <m:t>6</m:t>
                      </m:r>
                      <m:r>
                        <a:rPr lang="en-US" sz="2400" b="0" i="1" dirty="0" smtClean="0">
                          <a:latin typeface="Cambria Math"/>
                        </a:rPr>
                        <m:t>𝑥</m:t>
                      </m:r>
                      <m:r>
                        <a:rPr lang="en-US" sz="2400" b="0" i="1" dirty="0" smtClean="0">
                          <a:latin typeface="Cambria Math"/>
                        </a:rPr>
                        <m:t>−7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331499">
                <a:off x="5257800" y="2901182"/>
                <a:ext cx="2438400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419100" y="4644736"/>
            <a:ext cx="8153400" cy="120032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Homework: p. 104-105 #22-30 even, 33 &amp; 34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818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5029200" cy="4525963"/>
              </a:xfrm>
            </p:spPr>
            <p:txBody>
              <a:bodyPr>
                <a:normAutofit fontScale="70000" lnSpcReduction="20000"/>
              </a:bodyPr>
              <a:lstStyle/>
              <a:p>
                <a:pPr marL="36576" indent="0">
                  <a:buNone/>
                </a:pPr>
                <a:r>
                  <a:rPr lang="en-US" dirty="0" smtClean="0"/>
                  <a:t>24) a. Given</a:t>
                </a:r>
              </a:p>
              <a:p>
                <a:pPr marL="36576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b.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×</m:t>
                    </m:r>
                  </m:oMath>
                </a14:m>
                <a:r>
                  <a:rPr lang="en-US" dirty="0"/>
                  <a:t> Prop. of =</a:t>
                </a:r>
              </a:p>
              <a:p>
                <a:pPr marL="36576" indent="0">
                  <a:buNone/>
                </a:pPr>
                <a:r>
                  <a:rPr lang="en-US" dirty="0" smtClean="0"/>
                  <a:t>      c.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÷</m:t>
                    </m:r>
                  </m:oMath>
                </a14:m>
                <a:r>
                  <a:rPr lang="en-US" dirty="0"/>
                  <a:t> Prop. </a:t>
                </a:r>
                <a:r>
                  <a:rPr lang="en-US" dirty="0"/>
                  <a:t>of </a:t>
                </a:r>
                <a:r>
                  <a:rPr lang="en-US" dirty="0" smtClean="0"/>
                  <a:t>= (or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×</m:t>
                    </m:r>
                  </m:oMath>
                </a14:m>
                <a:r>
                  <a:rPr lang="en-US" dirty="0"/>
                  <a:t> Prop. </a:t>
                </a:r>
                <a:r>
                  <a:rPr lang="en-US" dirty="0"/>
                  <a:t>of </a:t>
                </a:r>
                <a:r>
                  <a:rPr lang="en-US" dirty="0" smtClean="0"/>
                  <a:t>=)</a:t>
                </a:r>
              </a:p>
              <a:p>
                <a:pPr marL="36576" indent="0">
                  <a:buNone/>
                </a:pPr>
                <a:r>
                  <a:rPr lang="en-US" dirty="0" smtClean="0"/>
                  <a:t>25) a. Given</a:t>
                </a:r>
              </a:p>
              <a:p>
                <a:pPr marL="36576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b.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×</m:t>
                    </m:r>
                  </m:oMath>
                </a14:m>
                <a:r>
                  <a:rPr lang="en-US" dirty="0" smtClean="0"/>
                  <a:t> Prop. of =</a:t>
                </a:r>
              </a:p>
              <a:p>
                <a:pPr marL="36576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c. Distributive Prop.</a:t>
                </a:r>
              </a:p>
              <a:p>
                <a:pPr marL="36576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d. – Prop. of = </a:t>
                </a:r>
              </a:p>
              <a:p>
                <a:pPr marL="36576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e.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÷</m:t>
                    </m:r>
                  </m:oMath>
                </a14:m>
                <a:r>
                  <a:rPr lang="en-US" dirty="0" smtClean="0"/>
                  <a:t> Prop. of =</a:t>
                </a:r>
              </a:p>
              <a:p>
                <a:pPr marL="36576" indent="0">
                  <a:buNone/>
                </a:pPr>
                <a:endParaRPr lang="en-US" dirty="0"/>
              </a:p>
              <a:p>
                <a:pPr marL="36576" indent="0">
                  <a:buNone/>
                </a:pPr>
                <a:r>
                  <a:rPr lang="en-US" dirty="0" smtClean="0"/>
                  <a:t>26) a. Given</a:t>
                </a:r>
              </a:p>
              <a:p>
                <a:pPr marL="36576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b. Segment Addition Postulate</a:t>
                </a:r>
              </a:p>
              <a:p>
                <a:pPr marL="36576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c. Substitution Property of Equality</a:t>
                </a:r>
              </a:p>
              <a:p>
                <a:pPr marL="36576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d. Given</a:t>
                </a:r>
              </a:p>
              <a:p>
                <a:pPr marL="36576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e. – Prop. of = 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5029200" cy="4525963"/>
              </a:xfrm>
              <a:blipFill rotWithShape="1">
                <a:blip r:embed="rId2"/>
                <a:stretch>
                  <a:fillRect l="-606" t="-2291" b="-2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4953000" y="1524000"/>
                <a:ext cx="4191000" cy="22997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27) a.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𝑚</m:t>
                    </m:r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𝑇𝑈𝑉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=90</m:t>
                    </m:r>
                  </m:oMath>
                </a14:m>
                <a:r>
                  <a:rPr lang="en-US" sz="2000" dirty="0" smtClean="0"/>
                  <a:t>,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𝑚</m:t>
                    </m:r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𝑋𝑊𝑉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=90</m:t>
                    </m:r>
                  </m:oMath>
                </a14:m>
                <a:r>
                  <a:rPr lang="en-US" sz="2000" dirty="0" smtClean="0"/>
                  <a:t>,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𝑚</m:t>
                    </m:r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1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𝑚</m:t>
                    </m:r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</m:oMath>
                </a14:m>
                <a:r>
                  <a:rPr lang="en-US" sz="2000" dirty="0" smtClean="0"/>
                  <a:t>3</a:t>
                </a:r>
              </a:p>
              <a:p>
                <a:r>
                  <a:rPr lang="en-US" sz="2000" dirty="0"/>
                  <a:t> </a:t>
                </a:r>
                <a:r>
                  <a:rPr lang="en-US" sz="2000" dirty="0" smtClean="0"/>
                  <a:t>     b. Substitution Prop. of = </a:t>
                </a:r>
              </a:p>
              <a:p>
                <a:r>
                  <a:rPr lang="en-US" sz="2000" dirty="0"/>
                  <a:t> </a:t>
                </a:r>
                <a:r>
                  <a:rPr lang="en-US" sz="2000" dirty="0" smtClean="0"/>
                  <a:t>     c. Angle Addition Postulate</a:t>
                </a:r>
              </a:p>
              <a:p>
                <a:r>
                  <a:rPr lang="en-US" sz="2000" dirty="0"/>
                  <a:t> </a:t>
                </a:r>
                <a:r>
                  <a:rPr lang="en-US" sz="2000" dirty="0" smtClean="0"/>
                  <a:t>     d.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𝑚</m:t>
                    </m:r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000" b="0" i="0" smtClean="0">
                        <a:latin typeface="Cambria Math"/>
                        <a:ea typeface="Cambria Math"/>
                      </a:rPr>
                      <m:t>1+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𝑚</m:t>
                    </m:r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2=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𝑚</m:t>
                    </m:r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3+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𝑚</m:t>
                    </m:r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4</m:t>
                    </m:r>
                  </m:oMath>
                </a14:m>
                <a:endParaRPr lang="en-US" sz="2000" dirty="0" smtClean="0"/>
              </a:p>
              <a:p>
                <a:r>
                  <a:rPr lang="en-US" sz="2000" dirty="0"/>
                  <a:t> </a:t>
                </a:r>
                <a:r>
                  <a:rPr lang="en-US" sz="2000" dirty="0" smtClean="0"/>
                  <a:t>     e. Substitution Prop. Of = </a:t>
                </a:r>
              </a:p>
              <a:p>
                <a:r>
                  <a:rPr lang="en-US" sz="2000" dirty="0"/>
                  <a:t> </a:t>
                </a:r>
                <a:r>
                  <a:rPr lang="en-US" sz="2000" dirty="0" smtClean="0"/>
                  <a:t>     f.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𝑚</m:t>
                    </m:r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2=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𝑚</m:t>
                    </m:r>
                    <m:r>
                      <a:rPr lang="en-US" sz="200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4</m:t>
                    </m:r>
                  </m:oMath>
                </a14:m>
                <a:endParaRPr lang="en-US" sz="2000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1524000"/>
                <a:ext cx="4191000" cy="2299797"/>
              </a:xfrm>
              <a:prstGeom prst="rect">
                <a:avLst/>
              </a:prstGeom>
              <a:blipFill rotWithShape="1">
                <a:blip r:embed="rId3"/>
                <a:stretch>
                  <a:fillRect l="-1601" t="-1061" r="-2620" b="-1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750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990600" y="1797050"/>
            <a:ext cx="7539038" cy="48323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63500" dir="7612194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 eaLnBrk="0" hangingPunct="0"/>
            <a:endParaRPr lang="en-US" altLang="en-US" sz="2000">
              <a:latin typeface="Helvetica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§2.5 Verifying Segment Relationships</a:t>
            </a:r>
            <a:endParaRPr lang="en-US" sz="4000" dirty="0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1131888" y="1630363"/>
            <a:ext cx="73787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990600" y="1797050"/>
            <a:ext cx="7537450" cy="381000"/>
          </a:xfrm>
          <a:prstGeom prst="rect">
            <a:avLst/>
          </a:prstGeom>
          <a:solidFill>
            <a:srgbClr val="05875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 altLang="en-US" sz="2400">
              <a:latin typeface="Times" charset="0"/>
            </a:endParaRP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1087438" y="1795463"/>
            <a:ext cx="14557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000" b="1">
                <a:solidFill>
                  <a:schemeClr val="bg1"/>
                </a:solidFill>
                <a:latin typeface="Helvetica" charset="0"/>
              </a:rPr>
              <a:t>THEOREM</a:t>
            </a:r>
            <a:endParaRPr lang="en-US" altLang="en-US" sz="2000">
              <a:latin typeface="Times" charset="0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1006475" y="1812925"/>
            <a:ext cx="7537450" cy="3810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 altLang="en-US" sz="2400">
              <a:latin typeface="Times" charset="0"/>
            </a:endParaRP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1103313" y="1811338"/>
            <a:ext cx="1625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000" b="1">
                <a:solidFill>
                  <a:schemeClr val="bg1"/>
                </a:solidFill>
                <a:latin typeface="Helvetica" charset="0"/>
              </a:rPr>
              <a:t>THEOREMS</a:t>
            </a:r>
            <a:endParaRPr lang="en-US" altLang="en-US" sz="2000">
              <a:latin typeface="Times" charset="0"/>
            </a:endParaRP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1128713" y="2362200"/>
            <a:ext cx="4280339" cy="384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1900" b="1" dirty="0" smtClean="0">
                <a:solidFill>
                  <a:schemeClr val="hlink"/>
                </a:solidFill>
                <a:latin typeface="Helvetica" charset="0"/>
              </a:rPr>
              <a:t>Properties </a:t>
            </a:r>
            <a:r>
              <a:rPr lang="en-US" altLang="en-US" sz="1900" b="1" dirty="0">
                <a:solidFill>
                  <a:schemeClr val="hlink"/>
                </a:solidFill>
                <a:latin typeface="Helvetica" charset="0"/>
              </a:rPr>
              <a:t>of Segment Congruence</a:t>
            </a:r>
            <a:endParaRPr lang="en-US" altLang="en-US" sz="1600" b="1" dirty="0">
              <a:solidFill>
                <a:schemeClr val="hlink"/>
              </a:solidFill>
              <a:latin typeface="Helvetica" charset="0"/>
            </a:endParaRP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1066800" y="2743200"/>
            <a:ext cx="717708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altLang="en-US" sz="2000">
                <a:latin typeface="Helvetica" charset="0"/>
              </a:rPr>
              <a:t>Segment congruence is </a:t>
            </a:r>
            <a:r>
              <a:rPr lang="en-US" altLang="en-US" sz="2000" b="1">
                <a:latin typeface="Helvetica" charset="0"/>
              </a:rPr>
              <a:t>r</a:t>
            </a:r>
            <a:r>
              <a:rPr lang="en-US" altLang="en-US" sz="800" b="1">
                <a:latin typeface="Helvetica" charset="0"/>
              </a:rPr>
              <a:t> </a:t>
            </a:r>
            <a:r>
              <a:rPr lang="en-US" altLang="en-US" sz="2000" b="1">
                <a:latin typeface="Helvetica" charset="0"/>
              </a:rPr>
              <a:t>ef</a:t>
            </a:r>
            <a:r>
              <a:rPr lang="en-US" altLang="en-US" sz="800" b="1">
                <a:latin typeface="Helvetica" charset="0"/>
              </a:rPr>
              <a:t> </a:t>
            </a:r>
            <a:r>
              <a:rPr lang="en-US" altLang="en-US" sz="2000" b="1">
                <a:latin typeface="Helvetica" charset="0"/>
              </a:rPr>
              <a:t>lex</a:t>
            </a:r>
            <a:r>
              <a:rPr lang="en-US" altLang="en-US" sz="800" b="1">
                <a:latin typeface="Helvetica" charset="0"/>
              </a:rPr>
              <a:t> </a:t>
            </a:r>
            <a:r>
              <a:rPr lang="en-US" altLang="en-US" sz="2000" b="1">
                <a:latin typeface="Helvetica" charset="0"/>
              </a:rPr>
              <a:t>ive</a:t>
            </a:r>
            <a:r>
              <a:rPr lang="en-US" altLang="en-US" sz="2000">
                <a:latin typeface="Helvetica" charset="0"/>
              </a:rPr>
              <a:t>, </a:t>
            </a:r>
            <a:r>
              <a:rPr lang="en-US" altLang="en-US" sz="2000" b="1">
                <a:latin typeface="Helvetica" charset="0"/>
              </a:rPr>
              <a:t>sy</a:t>
            </a:r>
            <a:r>
              <a:rPr lang="en-US" altLang="en-US" sz="800" b="1">
                <a:latin typeface="Helvetica" charset="0"/>
              </a:rPr>
              <a:t> </a:t>
            </a:r>
            <a:r>
              <a:rPr lang="en-US" altLang="en-US" sz="2000" b="1">
                <a:latin typeface="Helvetica" charset="0"/>
              </a:rPr>
              <a:t>mme</a:t>
            </a:r>
            <a:r>
              <a:rPr lang="en-US" altLang="en-US" sz="800" b="1">
                <a:latin typeface="Helvetica" charset="0"/>
              </a:rPr>
              <a:t> </a:t>
            </a:r>
            <a:r>
              <a:rPr lang="en-US" altLang="en-US" sz="2000" b="1">
                <a:latin typeface="Helvetica" charset="0"/>
              </a:rPr>
              <a:t>tric</a:t>
            </a:r>
            <a:r>
              <a:rPr lang="en-US" altLang="en-US" sz="2000">
                <a:latin typeface="Helvetica" charset="0"/>
              </a:rPr>
              <a:t>, and </a:t>
            </a:r>
            <a:r>
              <a:rPr lang="en-US" altLang="en-US" sz="2000" b="1">
                <a:latin typeface="Helvetica" charset="0"/>
              </a:rPr>
              <a:t>transitive</a:t>
            </a:r>
            <a:r>
              <a:rPr lang="en-US" altLang="en-US" sz="2000">
                <a:latin typeface="Helvetica" charset="0"/>
              </a:rPr>
              <a:t>.</a:t>
            </a:r>
          </a:p>
          <a:p>
            <a:pPr eaLnBrk="0" hangingPunct="0"/>
            <a:r>
              <a:rPr lang="en-US" altLang="en-US" sz="2000">
                <a:latin typeface="Helvetica" charset="0"/>
              </a:rPr>
              <a:t>Here are some examples.</a:t>
            </a:r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2590800" y="3810000"/>
            <a:ext cx="37338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108" name="Text Box 12"/>
              <p:cNvSpPr txBox="1">
                <a:spLocks noChangeArrowheads="1"/>
              </p:cNvSpPr>
              <p:nvPr/>
            </p:nvSpPr>
            <p:spPr bwMode="auto">
              <a:xfrm>
                <a:off x="1143000" y="3886200"/>
                <a:ext cx="7086600" cy="36990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 dirty="0" smtClean="0">
                    <a:latin typeface="Helvetica" charset="0"/>
                  </a:rPr>
                  <a:t>REFLEXIVE</a:t>
                </a:r>
                <a:r>
                  <a:rPr lang="en-US" dirty="0">
                    <a:latin typeface="Helvetica" charset="0"/>
                  </a:rPr>
                  <a:t>  For any segment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dirty="0" smtClean="0">
                            <a:latin typeface="Cambria Math"/>
                          </a:rPr>
                          <m:t>𝐴𝐵</m:t>
                        </m:r>
                      </m:e>
                    </m:acc>
                  </m:oMath>
                </a14:m>
                <a:r>
                  <a:rPr lang="en-US" i="1" dirty="0">
                    <a:latin typeface="Helvetica" charset="0"/>
                  </a:rPr>
                  <a:t>,</a:t>
                </a:r>
                <a:r>
                  <a:rPr lang="en-US" i="1" dirty="0" smtClean="0">
                    <a:latin typeface="Helvetica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dirty="0" smtClean="0">
                            <a:latin typeface="Cambria Math"/>
                          </a:rPr>
                          <m:t>𝐴𝐵</m:t>
                        </m:r>
                      </m:e>
                    </m:acc>
                    <m:r>
                      <a:rPr lang="en-US" i="1" dirty="0" smtClean="0">
                        <a:latin typeface="Cambria Math"/>
                        <a:ea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i="1" dirty="0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dirty="0" smtClean="0">
                            <a:latin typeface="Cambria Math"/>
                            <a:ea typeface="Cambria Math"/>
                          </a:rPr>
                          <m:t>𝐴𝐵</m:t>
                        </m:r>
                      </m:e>
                    </m:acc>
                  </m:oMath>
                </a14:m>
                <a:r>
                  <a:rPr lang="en-US" i="1" dirty="0" smtClean="0">
                    <a:latin typeface="Helvetica" charset="0"/>
                  </a:rPr>
                  <a:t>. </a:t>
                </a:r>
                <a:endParaRPr lang="en-US" dirty="0">
                  <a:latin typeface="Helvetica" charset="0"/>
                </a:endParaRPr>
              </a:p>
            </p:txBody>
          </p:sp>
        </mc:Choice>
        <mc:Fallback>
          <p:sp>
            <p:nvSpPr>
              <p:cNvPr id="4108" name="Text 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43000" y="3886200"/>
                <a:ext cx="7086600" cy="369909"/>
              </a:xfrm>
              <a:prstGeom prst="rect">
                <a:avLst/>
              </a:prstGeom>
              <a:blipFill rotWithShape="1">
                <a:blip r:embed="rId2"/>
                <a:stretch>
                  <a:fillRect l="-775" t="-6667" b="-2666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2667000" y="4419600"/>
            <a:ext cx="3657600" cy="381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111" name="Text Box 15"/>
              <p:cNvSpPr txBox="1">
                <a:spLocks noChangeArrowheads="1"/>
              </p:cNvSpPr>
              <p:nvPr/>
            </p:nvSpPr>
            <p:spPr bwMode="auto">
              <a:xfrm>
                <a:off x="1219200" y="4419600"/>
                <a:ext cx="7010400" cy="36990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 dirty="0" smtClean="0">
                    <a:latin typeface="Helvetica" charset="0"/>
                  </a:rPr>
                  <a:t>SYMMETRIC </a:t>
                </a:r>
                <a:r>
                  <a:rPr lang="en-US" dirty="0">
                    <a:latin typeface="Helvetica" charset="0"/>
                  </a:rPr>
                  <a:t>If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𝐴𝐵</m:t>
                        </m:r>
                      </m:e>
                    </m:acc>
                    <m:r>
                      <a:rPr lang="en-US" i="1" smtClean="0">
                        <a:latin typeface="Cambria Math"/>
                        <a:ea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𝐶𝐷</m:t>
                        </m:r>
                      </m:e>
                    </m:acc>
                  </m:oMath>
                </a14:m>
                <a:r>
                  <a:rPr lang="en-US" dirty="0">
                    <a:latin typeface="Helvetica" charset="0"/>
                  </a:rPr>
                  <a:t>, then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𝐶𝐷</m:t>
                        </m:r>
                      </m:e>
                    </m:acc>
                    <m:r>
                      <a:rPr lang="en-US" i="1" smtClean="0">
                        <a:latin typeface="Cambria Math"/>
                        <a:ea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𝐴𝐵</m:t>
                        </m:r>
                      </m:e>
                    </m:acc>
                  </m:oMath>
                </a14:m>
                <a:r>
                  <a:rPr lang="en-US" dirty="0" smtClean="0">
                    <a:latin typeface="Helvetica" charset="0"/>
                  </a:rPr>
                  <a:t>.</a:t>
                </a:r>
                <a:r>
                  <a:rPr lang="en-US" dirty="0">
                    <a:latin typeface="Helvetica" charset="0"/>
                  </a:rPr>
                  <a:t>      </a:t>
                </a:r>
                <a:endParaRPr lang="en-US" b="1" dirty="0">
                  <a:latin typeface="Helvetica" charset="0"/>
                </a:endParaRPr>
              </a:p>
            </p:txBody>
          </p:sp>
        </mc:Choice>
        <mc:Fallback>
          <p:sp>
            <p:nvSpPr>
              <p:cNvPr id="4111" name="Text 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19200" y="4419600"/>
                <a:ext cx="7010400" cy="369909"/>
              </a:xfrm>
              <a:prstGeom prst="rect">
                <a:avLst/>
              </a:prstGeom>
              <a:blipFill rotWithShape="1">
                <a:blip r:embed="rId3"/>
                <a:stretch>
                  <a:fillRect l="-696" t="-6557" b="-2623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2514600" y="5029200"/>
            <a:ext cx="4648200" cy="381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115" name="Text Box 19"/>
              <p:cNvSpPr txBox="1">
                <a:spLocks noChangeArrowheads="1"/>
              </p:cNvSpPr>
              <p:nvPr/>
            </p:nvSpPr>
            <p:spPr bwMode="auto">
              <a:xfrm>
                <a:off x="1295400" y="5029200"/>
                <a:ext cx="7010400" cy="3667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 dirty="0" smtClean="0">
                    <a:latin typeface="Helvetica" charset="0"/>
                  </a:rPr>
                  <a:t>Transitive </a:t>
                </a:r>
                <a:r>
                  <a:rPr lang="en-US" dirty="0">
                    <a:latin typeface="Helvetica" charset="0"/>
                  </a:rPr>
                  <a:t>If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𝐴𝐵</m:t>
                        </m:r>
                      </m:e>
                    </m:acc>
                    <m:r>
                      <a:rPr lang="en-US" i="1" smtClean="0">
                        <a:latin typeface="Cambria Math"/>
                        <a:ea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𝐶𝐷</m:t>
                        </m:r>
                      </m:e>
                    </m:acc>
                  </m:oMath>
                </a14:m>
                <a:r>
                  <a:rPr lang="en-US" dirty="0">
                    <a:latin typeface="Helvetica" charset="0"/>
                  </a:rPr>
                  <a:t> </a:t>
                </a:r>
                <a:r>
                  <a:rPr lang="en-US" dirty="0" smtClean="0">
                    <a:latin typeface="Helvetica" charset="0"/>
                  </a:rPr>
                  <a:t>and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𝐶𝐷</m:t>
                        </m:r>
                      </m:e>
                    </m:acc>
                    <m:r>
                      <a:rPr lang="en-US" i="1" smtClean="0">
                        <a:latin typeface="Cambria Math"/>
                        <a:ea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𝐸𝐹</m:t>
                        </m:r>
                      </m:e>
                    </m:acc>
                  </m:oMath>
                </a14:m>
                <a:r>
                  <a:rPr lang="en-US" dirty="0">
                    <a:latin typeface="Helvetica" charset="0"/>
                  </a:rPr>
                  <a:t>, then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𝐴𝐵</m:t>
                        </m:r>
                      </m:e>
                    </m:acc>
                    <m:r>
                      <a:rPr lang="en-US" i="1" smtClean="0">
                        <a:latin typeface="Cambria Math"/>
                        <a:ea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𝐸𝐹</m:t>
                        </m:r>
                      </m:e>
                    </m:acc>
                  </m:oMath>
                </a14:m>
                <a:r>
                  <a:rPr lang="en-US" b="1" dirty="0" smtClean="0">
                    <a:latin typeface="Helvetica" charset="0"/>
                  </a:rPr>
                  <a:t>.</a:t>
                </a:r>
                <a:endParaRPr lang="en-US" b="1" dirty="0">
                  <a:latin typeface="Helvetica" charset="0"/>
                </a:endParaRPr>
              </a:p>
            </p:txBody>
          </p:sp>
        </mc:Choice>
        <mc:Fallback>
          <p:sp>
            <p:nvSpPr>
              <p:cNvPr id="4115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95400" y="5029200"/>
                <a:ext cx="7010400" cy="366713"/>
              </a:xfrm>
              <a:prstGeom prst="rect">
                <a:avLst/>
              </a:prstGeom>
              <a:blipFill rotWithShape="1">
                <a:blip r:embed="rId4"/>
                <a:stretch>
                  <a:fillRect l="-783" t="-6667" b="-2833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94881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5" grpId="0"/>
      <p:bldP spid="4106" grpId="0" autoUpdateAnimBg="0"/>
      <p:bldP spid="4107" grpId="0" animBg="1"/>
      <p:bldP spid="4107" grpId="1" animBg="1"/>
      <p:bldP spid="4108" grpId="0"/>
      <p:bldP spid="4110" grpId="0" animBg="1"/>
      <p:bldP spid="4110" grpId="1" animBg="1"/>
      <p:bldP spid="4111" grpId="0"/>
      <p:bldP spid="4114" grpId="0" animBg="1"/>
      <p:bldP spid="41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Marking Pictures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836613"/>
          </a:xfrm>
        </p:spPr>
        <p:txBody>
          <a:bodyPr/>
          <a:lstStyle/>
          <a:p>
            <a:r>
              <a:rPr lang="en-US" sz="2800"/>
              <a:t>Mark the diagram with the given information.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886200" y="2438400"/>
            <a:ext cx="525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i="1"/>
              <a:t>AB</a:t>
            </a:r>
            <a:r>
              <a:rPr lang="en-US" sz="2400"/>
              <a:t> = 12, </a:t>
            </a:r>
            <a:r>
              <a:rPr lang="en-US" sz="2400" i="1"/>
              <a:t>BC</a:t>
            </a:r>
            <a:r>
              <a:rPr lang="en-US" sz="2400"/>
              <a:t> = 12, </a:t>
            </a:r>
            <a:r>
              <a:rPr lang="en-US" sz="2400" i="1"/>
              <a:t>AD</a:t>
            </a:r>
            <a:r>
              <a:rPr lang="en-US" sz="2400"/>
              <a:t> = 10, </a:t>
            </a:r>
            <a:r>
              <a:rPr lang="en-US" sz="2400" i="1"/>
              <a:t>DC</a:t>
            </a:r>
            <a:r>
              <a:rPr lang="en-US" sz="2400"/>
              <a:t> = 14</a:t>
            </a:r>
            <a:endParaRPr lang="en-US" sz="2400" i="1"/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981325"/>
            <a:ext cx="5181600" cy="340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00200" y="32004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12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246927" y="46863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10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2819400" y="51816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14</a:t>
            </a:r>
            <a:endParaRPr lang="en-US" sz="36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618527" y="3733800"/>
            <a:ext cx="515073" cy="22860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691360" y="3941296"/>
            <a:ext cx="515073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90881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5125" grpId="0"/>
      <p:bldP spid="2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Marking Pictures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836613"/>
          </a:xfrm>
        </p:spPr>
        <p:txBody>
          <a:bodyPr/>
          <a:lstStyle/>
          <a:p>
            <a:r>
              <a:rPr lang="en-US" sz="2800"/>
              <a:t>Mark the diagram with the given information.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150" name="Text Box 6"/>
              <p:cNvSpPr txBox="1">
                <a:spLocks noChangeArrowheads="1"/>
              </p:cNvSpPr>
              <p:nvPr/>
            </p:nvSpPr>
            <p:spPr bwMode="auto">
              <a:xfrm>
                <a:off x="3581400" y="2362200"/>
                <a:ext cx="2819400" cy="50885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14:m>
                  <m:oMath xmlns:m="http://schemas.openxmlformats.org/officeDocument/2006/math">
                    <m:acc>
                      <m:accPr>
                        <m:chr m:val="⃡"/>
                        <m:ctrlPr>
                          <a:rPr lang="en-US" sz="2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𝐹𝐺</m:t>
                        </m:r>
                      </m:e>
                    </m:acc>
                  </m:oMath>
                </a14:m>
                <a:r>
                  <a:rPr lang="en-US" sz="2400" dirty="0" smtClean="0"/>
                  <a:t> bisects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𝐸𝐻</m:t>
                        </m:r>
                      </m:e>
                    </m:acc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6150" name="Text 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81400" y="2362200"/>
                <a:ext cx="2819400" cy="508857"/>
              </a:xfrm>
              <a:prstGeom prst="rect">
                <a:avLst/>
              </a:prstGeom>
              <a:blipFill rotWithShape="1">
                <a:blip r:embed="rId2"/>
                <a:stretch>
                  <a:fillRect b="-26506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Arrow Connector 2"/>
          <p:cNvCxnSpPr/>
          <p:nvPr/>
        </p:nvCxnSpPr>
        <p:spPr>
          <a:xfrm>
            <a:off x="1524000" y="4419600"/>
            <a:ext cx="4648200" cy="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297694" y="4419600"/>
            <a:ext cx="2895600" cy="0"/>
          </a:xfrm>
          <a:prstGeom prst="straightConnector1">
            <a:avLst/>
          </a:prstGeom>
          <a:ln w="57150">
            <a:headEnd type="oval" w="med" len="med"/>
            <a:tailEnd type="oval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133600" y="2971800"/>
            <a:ext cx="3429000" cy="304800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286000" y="4419600"/>
            <a:ext cx="1459494" cy="0"/>
          </a:xfrm>
          <a:prstGeom prst="straightConnector1">
            <a:avLst/>
          </a:prstGeom>
          <a:ln w="57150">
            <a:headEnd type="oval" w="med" len="med"/>
            <a:tailEnd type="oval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667000" y="3429000"/>
            <a:ext cx="2286000" cy="2057400"/>
          </a:xfrm>
          <a:prstGeom prst="straightConnector1">
            <a:avLst/>
          </a:prstGeom>
          <a:ln w="57150">
            <a:headEnd type="oval" w="med" len="med"/>
            <a:tailEnd type="oval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667000" y="3048000"/>
            <a:ext cx="926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F</a:t>
            </a:r>
            <a:endParaRPr lang="en-US" sz="2800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4407906" y="5344180"/>
            <a:ext cx="926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G</a:t>
            </a:r>
            <a:endParaRPr lang="en-US" sz="2800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1981200" y="4396966"/>
            <a:ext cx="926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E</a:t>
            </a:r>
            <a:endParaRPr lang="en-US" sz="2800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4991100" y="3957114"/>
            <a:ext cx="926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H</a:t>
            </a:r>
            <a:endParaRPr lang="en-US" sz="2800" i="1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3015747" y="4264822"/>
            <a:ext cx="0" cy="38100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407906" y="4242671"/>
            <a:ext cx="0" cy="38100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19801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Marking Pictures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171" name="Rectangle 3"/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457200" y="1600200"/>
                <a:ext cx="8686800" cy="1219200"/>
              </a:xfrm>
              <a:noFill/>
              <a:ln/>
            </p:spPr>
            <p:txBody>
              <a:bodyPr>
                <a:norm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dirty="0" smtClean="0"/>
                  <a:t>Mark the diagram with the given information.</a:t>
                </a:r>
              </a:p>
              <a:p>
                <a:pPr lvl="1">
                  <a:lnSpc>
                    <a:spcPct val="90000"/>
                  </a:lnSpc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𝐴𝐵𝐶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𝐶𝐵𝐷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717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686800" cy="1219200"/>
              </a:xfrm>
              <a:blipFill rotWithShape="1">
                <a:blip r:embed="rId2"/>
                <a:stretch>
                  <a:fillRect l="-351" t="-10500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Arrow Connector 2"/>
          <p:cNvCxnSpPr/>
          <p:nvPr/>
        </p:nvCxnSpPr>
        <p:spPr>
          <a:xfrm flipV="1">
            <a:off x="2209800" y="3429000"/>
            <a:ext cx="2057400" cy="1371600"/>
          </a:xfrm>
          <a:prstGeom prst="straightConnector1">
            <a:avLst/>
          </a:prstGeom>
          <a:ln w="57150">
            <a:headEnd type="oval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209800" y="4800600"/>
            <a:ext cx="4038600" cy="0"/>
          </a:xfrm>
          <a:prstGeom prst="straightConnector1">
            <a:avLst/>
          </a:prstGeom>
          <a:ln w="57150">
            <a:headEnd type="oval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209800" y="4800600"/>
            <a:ext cx="2438400" cy="1447800"/>
          </a:xfrm>
          <a:prstGeom prst="straightConnector1">
            <a:avLst/>
          </a:prstGeom>
          <a:ln w="57150">
            <a:headEnd type="oval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2209800" y="3886200"/>
            <a:ext cx="1371600" cy="914400"/>
          </a:xfrm>
          <a:prstGeom prst="straightConnector1">
            <a:avLst/>
          </a:prstGeom>
          <a:ln w="57150">
            <a:headEnd type="oval" w="med" len="med"/>
            <a:tailEnd type="oval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209800" y="4800600"/>
            <a:ext cx="1752600" cy="1066800"/>
          </a:xfrm>
          <a:prstGeom prst="straightConnector1">
            <a:avLst/>
          </a:prstGeom>
          <a:ln w="57150">
            <a:headEnd type="oval" w="med" len="med"/>
            <a:tailEnd type="oval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209800" y="4800600"/>
            <a:ext cx="2514600" cy="0"/>
          </a:xfrm>
          <a:prstGeom prst="straightConnector1">
            <a:avLst/>
          </a:prstGeom>
          <a:ln w="57150">
            <a:headEnd type="oval" w="med" len="med"/>
            <a:tailEnd type="oval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086100" y="3362980"/>
            <a:ext cx="926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A</a:t>
            </a:r>
            <a:endParaRPr lang="en-US" sz="2800" i="1" dirty="0"/>
          </a:p>
        </p:txBody>
      </p:sp>
      <p:sp>
        <p:nvSpPr>
          <p:cNvPr id="23" name="TextBox 22"/>
          <p:cNvSpPr txBox="1"/>
          <p:nvPr/>
        </p:nvSpPr>
        <p:spPr>
          <a:xfrm>
            <a:off x="1524000" y="4346035"/>
            <a:ext cx="926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B</a:t>
            </a:r>
            <a:endParaRPr lang="en-US" sz="2800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3477662" y="5725180"/>
            <a:ext cx="926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D</a:t>
            </a:r>
            <a:endParaRPr lang="en-US" sz="2800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4572000" y="4343400"/>
            <a:ext cx="926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C</a:t>
            </a:r>
            <a:endParaRPr lang="en-US" sz="2800" i="1" dirty="0"/>
          </a:p>
        </p:txBody>
      </p:sp>
      <p:sp>
        <p:nvSpPr>
          <p:cNvPr id="17" name="Arc 16"/>
          <p:cNvSpPr/>
          <p:nvPr/>
        </p:nvSpPr>
        <p:spPr>
          <a:xfrm>
            <a:off x="2617206" y="4218920"/>
            <a:ext cx="1040394" cy="1295400"/>
          </a:xfrm>
          <a:prstGeom prst="arc">
            <a:avLst/>
          </a:prstGeom>
          <a:ln>
            <a:solidFill>
              <a:srgbClr val="00B0F0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Arc 26"/>
          <p:cNvSpPr/>
          <p:nvPr/>
        </p:nvSpPr>
        <p:spPr>
          <a:xfrm rot="2781561">
            <a:off x="2766868" y="4624843"/>
            <a:ext cx="1040394" cy="1295400"/>
          </a:xfrm>
          <a:prstGeom prst="arc">
            <a:avLst/>
          </a:prstGeom>
          <a:ln>
            <a:solidFill>
              <a:srgbClr val="00B0F0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0601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1066800" y="990600"/>
            <a:ext cx="6781800" cy="304800"/>
          </a:xfrm>
          <a:prstGeom prst="rect">
            <a:avLst/>
          </a:prstGeom>
          <a:solidFill>
            <a:srgbClr val="800080">
              <a:alpha val="39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1676400" y="990600"/>
            <a:ext cx="6781800" cy="304800"/>
          </a:xfrm>
          <a:prstGeom prst="rect">
            <a:avLst/>
          </a:prstGeom>
          <a:solidFill>
            <a:srgbClr val="0000FF">
              <a:alpha val="39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229600" cy="1143000"/>
          </a:xfrm>
        </p:spPr>
        <p:txBody>
          <a:bodyPr/>
          <a:lstStyle/>
          <a:p>
            <a:r>
              <a:rPr lang="en-US" sz="3600"/>
              <a:t>Prove that </a:t>
            </a:r>
            <a:r>
              <a:rPr lang="en-US" sz="3600" i="1"/>
              <a:t>AC</a:t>
            </a:r>
            <a:r>
              <a:rPr lang="en-US" sz="3600"/>
              <a:t> = </a:t>
            </a:r>
            <a:r>
              <a:rPr lang="en-US" sz="3600" i="1"/>
              <a:t>BD</a:t>
            </a:r>
            <a:r>
              <a:rPr lang="en-US" sz="3600"/>
              <a:t> given that </a:t>
            </a:r>
            <a:r>
              <a:rPr lang="en-US" sz="3600" i="1"/>
              <a:t>AB</a:t>
            </a:r>
            <a:r>
              <a:rPr lang="en-US" sz="3600"/>
              <a:t> = </a:t>
            </a:r>
            <a:r>
              <a:rPr lang="en-US" sz="3600" i="1"/>
              <a:t>CD.</a:t>
            </a:r>
            <a:endParaRPr lang="en-US" sz="3600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1066800" y="11430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1676400" y="11430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762000" y="1219200"/>
            <a:ext cx="80772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A         B </a:t>
            </a:r>
            <a:r>
              <a:rPr lang="en-US" dirty="0" smtClean="0"/>
              <a:t>                                                                                             </a:t>
            </a:r>
            <a:r>
              <a:rPr lang="en-US" dirty="0"/>
              <a:t>C   </a:t>
            </a:r>
            <a:r>
              <a:rPr lang="en-US" dirty="0" smtClean="0"/>
              <a:t>     </a:t>
            </a:r>
            <a:r>
              <a:rPr lang="en-US" dirty="0"/>
              <a:t>D</a:t>
            </a:r>
          </a:p>
        </p:txBody>
      </p:sp>
      <p:graphicFrame>
        <p:nvGraphicFramePr>
          <p:cNvPr id="14344" name="Group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2746981"/>
              </p:ext>
            </p:extLst>
          </p:nvPr>
        </p:nvGraphicFramePr>
        <p:xfrm>
          <a:off x="457200" y="1600200"/>
          <a:ext cx="8229600" cy="5124071"/>
        </p:xfrm>
        <a:graphic>
          <a:graphicData uri="http://schemas.openxmlformats.org/drawingml/2006/table">
            <a:tbl>
              <a:tblPr/>
              <a:tblGrid>
                <a:gridCol w="3810000"/>
                <a:gridCol w="4419600"/>
              </a:tblGrid>
              <a:tr h="550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Statement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Reason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0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3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73" name="Rectangle 37"/>
          <p:cNvSpPr>
            <a:spLocks noChangeArrowheads="1"/>
          </p:cNvSpPr>
          <p:nvPr/>
        </p:nvSpPr>
        <p:spPr bwMode="auto">
          <a:xfrm>
            <a:off x="533400" y="2087563"/>
            <a:ext cx="1676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200" i="1"/>
              <a:t>AB</a:t>
            </a:r>
            <a:r>
              <a:rPr lang="en-US" sz="3200"/>
              <a:t> = </a:t>
            </a:r>
            <a:r>
              <a:rPr lang="en-US" sz="3200" i="1"/>
              <a:t>CD</a:t>
            </a:r>
          </a:p>
        </p:txBody>
      </p:sp>
      <p:sp>
        <p:nvSpPr>
          <p:cNvPr id="14374" name="Rectangle 38"/>
          <p:cNvSpPr>
            <a:spLocks noChangeArrowheads="1"/>
          </p:cNvSpPr>
          <p:nvPr/>
        </p:nvSpPr>
        <p:spPr bwMode="auto">
          <a:xfrm>
            <a:off x="4267200" y="2057400"/>
            <a:ext cx="11779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200"/>
              <a:t>Given</a:t>
            </a:r>
          </a:p>
        </p:txBody>
      </p:sp>
      <p:sp>
        <p:nvSpPr>
          <p:cNvPr id="14375" name="Rectangle 39"/>
          <p:cNvSpPr>
            <a:spLocks noChangeArrowheads="1"/>
          </p:cNvSpPr>
          <p:nvPr/>
        </p:nvSpPr>
        <p:spPr bwMode="auto">
          <a:xfrm>
            <a:off x="457200" y="2667000"/>
            <a:ext cx="36703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200" i="1"/>
              <a:t>AB + BC</a:t>
            </a:r>
            <a:r>
              <a:rPr lang="en-US" sz="3200"/>
              <a:t> = </a:t>
            </a:r>
            <a:r>
              <a:rPr lang="en-US" sz="3200" i="1"/>
              <a:t>CD + BC</a:t>
            </a:r>
          </a:p>
        </p:txBody>
      </p:sp>
      <p:sp>
        <p:nvSpPr>
          <p:cNvPr id="14376" name="Rectangle 40"/>
          <p:cNvSpPr>
            <a:spLocks noChangeArrowheads="1"/>
          </p:cNvSpPr>
          <p:nvPr/>
        </p:nvSpPr>
        <p:spPr bwMode="auto">
          <a:xfrm>
            <a:off x="4191000" y="2667000"/>
            <a:ext cx="441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200"/>
              <a:t>+ Prop of =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457200" y="3200400"/>
            <a:ext cx="26273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200" i="1"/>
              <a:t>AC</a:t>
            </a:r>
            <a:r>
              <a:rPr lang="en-US" sz="3200"/>
              <a:t> = </a:t>
            </a:r>
            <a:r>
              <a:rPr lang="en-US" sz="3200" i="1"/>
              <a:t>AB + BC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4191000" y="3276600"/>
            <a:ext cx="5257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800" dirty="0"/>
              <a:t>Segment Addition Postulate</a:t>
            </a:r>
          </a:p>
        </p:txBody>
      </p:sp>
      <p:sp>
        <p:nvSpPr>
          <p:cNvPr id="14379" name="Rectangle 43"/>
          <p:cNvSpPr>
            <a:spLocks noChangeArrowheads="1"/>
          </p:cNvSpPr>
          <p:nvPr/>
        </p:nvSpPr>
        <p:spPr bwMode="auto">
          <a:xfrm>
            <a:off x="457200" y="4114800"/>
            <a:ext cx="27193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200" i="1"/>
              <a:t>BD </a:t>
            </a:r>
            <a:r>
              <a:rPr lang="en-US" sz="3200"/>
              <a:t>= </a:t>
            </a:r>
            <a:r>
              <a:rPr lang="en-US" sz="3200" i="1"/>
              <a:t>BC + CD</a:t>
            </a:r>
          </a:p>
        </p:txBody>
      </p:sp>
      <p:sp>
        <p:nvSpPr>
          <p:cNvPr id="14380" name="Rectangle 44"/>
          <p:cNvSpPr>
            <a:spLocks noChangeArrowheads="1"/>
          </p:cNvSpPr>
          <p:nvPr/>
        </p:nvSpPr>
        <p:spPr bwMode="auto">
          <a:xfrm>
            <a:off x="4267200" y="4114800"/>
            <a:ext cx="518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800" dirty="0"/>
              <a:t>Segment Addition Postulate</a:t>
            </a:r>
          </a:p>
        </p:txBody>
      </p:sp>
      <p:sp>
        <p:nvSpPr>
          <p:cNvPr id="14381" name="Rectangle 45"/>
          <p:cNvSpPr>
            <a:spLocks noChangeArrowheads="1"/>
          </p:cNvSpPr>
          <p:nvPr/>
        </p:nvSpPr>
        <p:spPr bwMode="auto">
          <a:xfrm>
            <a:off x="533400" y="4953000"/>
            <a:ext cx="3276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200" i="1" dirty="0"/>
              <a:t>AC</a:t>
            </a:r>
            <a:r>
              <a:rPr lang="en-US" sz="3200" dirty="0"/>
              <a:t> = </a:t>
            </a:r>
            <a:r>
              <a:rPr lang="en-US" sz="3200" i="1" dirty="0"/>
              <a:t>BC </a:t>
            </a:r>
            <a:r>
              <a:rPr lang="en-US" sz="3200" dirty="0"/>
              <a:t>+ </a:t>
            </a:r>
            <a:r>
              <a:rPr lang="en-US" sz="3200" i="1" dirty="0"/>
              <a:t>CD</a:t>
            </a:r>
          </a:p>
        </p:txBody>
      </p:sp>
      <p:sp>
        <p:nvSpPr>
          <p:cNvPr id="14382" name="Rectangle 46"/>
          <p:cNvSpPr>
            <a:spLocks noChangeArrowheads="1"/>
          </p:cNvSpPr>
          <p:nvPr/>
        </p:nvSpPr>
        <p:spPr bwMode="auto">
          <a:xfrm>
            <a:off x="4267200" y="5029200"/>
            <a:ext cx="441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800"/>
              <a:t>Substitution Prop of =</a:t>
            </a:r>
          </a:p>
        </p:txBody>
      </p:sp>
      <p:sp>
        <p:nvSpPr>
          <p:cNvPr id="14383" name="Rectangle 47"/>
          <p:cNvSpPr>
            <a:spLocks noChangeArrowheads="1"/>
          </p:cNvSpPr>
          <p:nvPr/>
        </p:nvSpPr>
        <p:spPr bwMode="auto">
          <a:xfrm>
            <a:off x="457200" y="2743200"/>
            <a:ext cx="685800" cy="457200"/>
          </a:xfrm>
          <a:prstGeom prst="rect">
            <a:avLst/>
          </a:prstGeom>
          <a:solidFill>
            <a:schemeClr val="accent2">
              <a:alpha val="3999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1066800" y="1066800"/>
            <a:ext cx="609600" cy="152400"/>
          </a:xfrm>
          <a:prstGeom prst="rect">
            <a:avLst/>
          </a:prstGeom>
          <a:solidFill>
            <a:schemeClr val="accent2">
              <a:alpha val="3999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533400" y="2163763"/>
            <a:ext cx="685800" cy="457200"/>
          </a:xfrm>
          <a:prstGeom prst="rect">
            <a:avLst/>
          </a:prstGeom>
          <a:solidFill>
            <a:schemeClr val="accent2">
              <a:alpha val="3999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1600200" y="2163763"/>
            <a:ext cx="685800" cy="457200"/>
          </a:xfrm>
          <a:prstGeom prst="rect">
            <a:avLst/>
          </a:prstGeom>
          <a:solidFill>
            <a:schemeClr val="accent2">
              <a:alpha val="3999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7848600" y="1066800"/>
            <a:ext cx="609600" cy="152400"/>
          </a:xfrm>
          <a:prstGeom prst="rect">
            <a:avLst/>
          </a:prstGeom>
          <a:solidFill>
            <a:schemeClr val="accent2">
              <a:alpha val="3999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676400" y="1066800"/>
            <a:ext cx="6172200" cy="152400"/>
          </a:xfrm>
          <a:prstGeom prst="rect">
            <a:avLst/>
          </a:prstGeom>
          <a:solidFill>
            <a:schemeClr val="accent1">
              <a:alpha val="3999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2514600" y="2743200"/>
            <a:ext cx="685800" cy="457200"/>
          </a:xfrm>
          <a:prstGeom prst="rect">
            <a:avLst/>
          </a:prstGeom>
          <a:solidFill>
            <a:schemeClr val="accent2">
              <a:alpha val="3999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Rectangle 54"/>
          <p:cNvSpPr>
            <a:spLocks noChangeArrowheads="1"/>
          </p:cNvSpPr>
          <p:nvPr/>
        </p:nvSpPr>
        <p:spPr bwMode="auto">
          <a:xfrm>
            <a:off x="457200" y="3352800"/>
            <a:ext cx="685800" cy="381000"/>
          </a:xfrm>
          <a:prstGeom prst="rect">
            <a:avLst/>
          </a:prstGeom>
          <a:solidFill>
            <a:srgbClr val="800080">
              <a:alpha val="39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1447800" y="3276600"/>
            <a:ext cx="685800" cy="457200"/>
          </a:xfrm>
          <a:prstGeom prst="rect">
            <a:avLst/>
          </a:prstGeom>
          <a:solidFill>
            <a:schemeClr val="accent2">
              <a:alpha val="3999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Rectangle 56"/>
          <p:cNvSpPr>
            <a:spLocks noChangeArrowheads="1"/>
          </p:cNvSpPr>
          <p:nvPr/>
        </p:nvSpPr>
        <p:spPr bwMode="auto">
          <a:xfrm>
            <a:off x="2514600" y="3276600"/>
            <a:ext cx="685800" cy="457200"/>
          </a:xfrm>
          <a:prstGeom prst="rect">
            <a:avLst/>
          </a:prstGeom>
          <a:solidFill>
            <a:schemeClr val="accent1">
              <a:alpha val="3999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457200" y="4191000"/>
            <a:ext cx="685800" cy="457200"/>
          </a:xfrm>
          <a:prstGeom prst="rect">
            <a:avLst/>
          </a:prstGeom>
          <a:solidFill>
            <a:srgbClr val="0000FF">
              <a:alpha val="39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4" name="Rectangle 58"/>
          <p:cNvSpPr>
            <a:spLocks noChangeArrowheads="1"/>
          </p:cNvSpPr>
          <p:nvPr/>
        </p:nvSpPr>
        <p:spPr bwMode="auto">
          <a:xfrm>
            <a:off x="1524000" y="4191000"/>
            <a:ext cx="685800" cy="457200"/>
          </a:xfrm>
          <a:prstGeom prst="rect">
            <a:avLst/>
          </a:prstGeom>
          <a:solidFill>
            <a:schemeClr val="accent1">
              <a:alpha val="3999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5" name="Rectangle 59"/>
          <p:cNvSpPr>
            <a:spLocks noChangeArrowheads="1"/>
          </p:cNvSpPr>
          <p:nvPr/>
        </p:nvSpPr>
        <p:spPr bwMode="auto">
          <a:xfrm>
            <a:off x="2590800" y="4191000"/>
            <a:ext cx="685800" cy="457200"/>
          </a:xfrm>
          <a:prstGeom prst="rect">
            <a:avLst/>
          </a:prstGeom>
          <a:solidFill>
            <a:schemeClr val="accent2">
              <a:alpha val="3999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8" name="Rectangle 62"/>
          <p:cNvSpPr>
            <a:spLocks noChangeArrowheads="1"/>
          </p:cNvSpPr>
          <p:nvPr/>
        </p:nvSpPr>
        <p:spPr bwMode="auto">
          <a:xfrm>
            <a:off x="990600" y="5562600"/>
            <a:ext cx="3657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200" i="1" dirty="0"/>
              <a:t>AC</a:t>
            </a:r>
            <a:r>
              <a:rPr lang="en-US" sz="3200" dirty="0"/>
              <a:t> = </a:t>
            </a:r>
            <a:r>
              <a:rPr lang="en-US" sz="3200" i="1" dirty="0"/>
              <a:t>BD</a:t>
            </a:r>
          </a:p>
        </p:txBody>
      </p:sp>
      <p:sp>
        <p:nvSpPr>
          <p:cNvPr id="14399" name="Rectangle 63"/>
          <p:cNvSpPr>
            <a:spLocks noChangeArrowheads="1"/>
          </p:cNvSpPr>
          <p:nvPr/>
        </p:nvSpPr>
        <p:spPr bwMode="auto">
          <a:xfrm>
            <a:off x="4267200" y="5562600"/>
            <a:ext cx="441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800" dirty="0"/>
              <a:t>Transitive Prop of =</a:t>
            </a:r>
          </a:p>
        </p:txBody>
      </p:sp>
    </p:spTree>
    <p:extLst>
      <p:ext uri="{BB962C8B-B14F-4D97-AF65-F5344CB8AC3E}">
        <p14:creationId xmlns:p14="http://schemas.microsoft.com/office/powerpoint/2010/main" val="3643079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4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4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4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4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4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4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4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4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4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4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4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4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4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4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14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14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14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14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3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14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14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2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14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14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14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14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14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14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nimBg="1"/>
      <p:bldP spid="14338" grpId="1" animBg="1"/>
      <p:bldP spid="14339" grpId="0" animBg="1"/>
      <p:bldP spid="14339" grpId="1" animBg="1"/>
      <p:bldP spid="14373" grpId="0"/>
      <p:bldP spid="14374" grpId="0"/>
      <p:bldP spid="14375" grpId="0"/>
      <p:bldP spid="14376" grpId="0"/>
      <p:bldP spid="14377" grpId="0"/>
      <p:bldP spid="14378" grpId="0"/>
      <p:bldP spid="14379" grpId="0"/>
      <p:bldP spid="14380" grpId="0"/>
      <p:bldP spid="14381" grpId="0"/>
      <p:bldP spid="14382" grpId="0"/>
      <p:bldP spid="14383" grpId="0" animBg="1"/>
      <p:bldP spid="14384" grpId="0" animBg="1"/>
      <p:bldP spid="14384" grpId="1" animBg="1"/>
      <p:bldP spid="14384" grpId="2" animBg="1"/>
      <p:bldP spid="14384" grpId="3" animBg="1"/>
      <p:bldP spid="14385" grpId="0" animBg="1"/>
      <p:bldP spid="14386" grpId="0" animBg="1"/>
      <p:bldP spid="14387" grpId="0" animBg="1"/>
      <p:bldP spid="14387" grpId="1" animBg="1"/>
      <p:bldP spid="14387" grpId="2" animBg="1"/>
      <p:bldP spid="14388" grpId="0" animBg="1"/>
      <p:bldP spid="14388" grpId="1" animBg="1"/>
      <p:bldP spid="14388" grpId="2" animBg="1"/>
      <p:bldP spid="14389" grpId="0" animBg="1"/>
      <p:bldP spid="14390" grpId="0" animBg="1"/>
      <p:bldP spid="14391" grpId="0" animBg="1"/>
      <p:bldP spid="14392" grpId="0" animBg="1"/>
      <p:bldP spid="14393" grpId="0" animBg="1"/>
      <p:bldP spid="14394" grpId="0" animBg="1"/>
      <p:bldP spid="14395" grpId="0" animBg="1"/>
      <p:bldP spid="14398" grpId="0"/>
      <p:bldP spid="1439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8194" name="Rectangle 2"/>
              <p:cNvSpPr>
                <a:spLocks noGrp="1" noChangeArrowheads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en-US" dirty="0" smtClean="0"/>
                  <a:t>Given: </a:t>
                </a:r>
                <a:r>
                  <a:rPr lang="en-US" i="1" dirty="0"/>
                  <a:t>EF</a:t>
                </a:r>
                <a:r>
                  <a:rPr lang="en-US" dirty="0"/>
                  <a:t> = </a:t>
                </a:r>
                <a:r>
                  <a:rPr lang="en-US" i="1" dirty="0"/>
                  <a:t>GH</a:t>
                </a:r>
                <a:r>
                  <a:rPr lang="en-US" dirty="0"/>
                  <a:t/>
                </a:r>
                <a:br>
                  <a:rPr lang="en-US" dirty="0"/>
                </a:br>
                <a:r>
                  <a:rPr lang="en-US" dirty="0"/>
                  <a:t>Prove: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𝐸𝐺</m:t>
                        </m:r>
                      </m:e>
                    </m:acc>
                    <m:r>
                      <a:rPr lang="en-US" i="1" smtClean="0">
                        <a:latin typeface="Cambria Math"/>
                        <a:ea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𝐹𝐻</m:t>
                        </m:r>
                      </m:e>
                    </m:acc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8194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3259" t="-18085" b="-319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8199" name="Group 7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941807846"/>
              </p:ext>
            </p:extLst>
          </p:nvPr>
        </p:nvGraphicFramePr>
        <p:xfrm>
          <a:off x="0" y="3048000"/>
          <a:ext cx="8839200" cy="3657600"/>
        </p:xfrm>
        <a:graphic>
          <a:graphicData uri="http://schemas.openxmlformats.org/drawingml/2006/table">
            <a:tbl>
              <a:tblPr/>
              <a:tblGrid>
                <a:gridCol w="4956561"/>
                <a:gridCol w="3882639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Statements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Reasons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2057400" y="2362200"/>
            <a:ext cx="5715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990600" y="2362200"/>
            <a:ext cx="7543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762000" y="2514600"/>
            <a:ext cx="8001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/>
              <a:t>E        F                                       </a:t>
            </a:r>
            <a:r>
              <a:rPr lang="en-US" sz="3200" dirty="0" smtClean="0"/>
              <a:t>       </a:t>
            </a:r>
            <a:r>
              <a:rPr lang="en-US" sz="3200" dirty="0"/>
              <a:t>G     H</a:t>
            </a:r>
          </a:p>
        </p:txBody>
      </p:sp>
      <p:sp>
        <p:nvSpPr>
          <p:cNvPr id="8222" name="Rectangle 30"/>
          <p:cNvSpPr>
            <a:spLocks noChangeArrowheads="1"/>
          </p:cNvSpPr>
          <p:nvPr/>
        </p:nvSpPr>
        <p:spPr bwMode="auto">
          <a:xfrm>
            <a:off x="244475" y="3657600"/>
            <a:ext cx="23844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3600">
                <a:solidFill>
                  <a:schemeClr val="tx2"/>
                </a:solidFill>
              </a:rPr>
              <a:t>1) </a:t>
            </a:r>
            <a:r>
              <a:rPr lang="en-US" sz="3600" i="1">
                <a:solidFill>
                  <a:schemeClr val="tx2"/>
                </a:solidFill>
              </a:rPr>
              <a:t>EF</a:t>
            </a:r>
            <a:r>
              <a:rPr lang="en-US" sz="3600">
                <a:solidFill>
                  <a:schemeClr val="tx2"/>
                </a:solidFill>
              </a:rPr>
              <a:t> = </a:t>
            </a:r>
            <a:r>
              <a:rPr lang="en-US" sz="3600" i="1">
                <a:solidFill>
                  <a:schemeClr val="tx2"/>
                </a:solidFill>
              </a:rPr>
              <a:t>GH</a:t>
            </a:r>
          </a:p>
        </p:txBody>
      </p:sp>
      <p:sp>
        <p:nvSpPr>
          <p:cNvPr id="8223" name="Rectangle 31"/>
          <p:cNvSpPr>
            <a:spLocks noChangeArrowheads="1"/>
          </p:cNvSpPr>
          <p:nvPr/>
        </p:nvSpPr>
        <p:spPr bwMode="auto">
          <a:xfrm>
            <a:off x="4876800" y="3657600"/>
            <a:ext cx="1797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3600" dirty="0">
                <a:solidFill>
                  <a:schemeClr val="tx2"/>
                </a:solidFill>
              </a:rPr>
              <a:t>1) Given</a:t>
            </a:r>
            <a:endParaRPr lang="en-US" sz="3600" i="1" dirty="0">
              <a:solidFill>
                <a:schemeClr val="tx2"/>
              </a:solidFill>
            </a:endParaRPr>
          </a:p>
        </p:txBody>
      </p:sp>
      <p:sp>
        <p:nvSpPr>
          <p:cNvPr id="8224" name="Rectangle 32"/>
          <p:cNvSpPr>
            <a:spLocks noChangeArrowheads="1"/>
          </p:cNvSpPr>
          <p:nvPr/>
        </p:nvSpPr>
        <p:spPr bwMode="auto">
          <a:xfrm>
            <a:off x="168275" y="4318000"/>
            <a:ext cx="40751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3200">
                <a:solidFill>
                  <a:schemeClr val="tx2"/>
                </a:solidFill>
              </a:rPr>
              <a:t>2) </a:t>
            </a:r>
            <a:r>
              <a:rPr lang="en-US" sz="3200" i="1">
                <a:solidFill>
                  <a:schemeClr val="tx2"/>
                </a:solidFill>
              </a:rPr>
              <a:t>EF + FG</a:t>
            </a:r>
            <a:r>
              <a:rPr lang="en-US" sz="3200">
                <a:solidFill>
                  <a:schemeClr val="tx2"/>
                </a:solidFill>
              </a:rPr>
              <a:t> = </a:t>
            </a:r>
            <a:r>
              <a:rPr lang="en-US" sz="3200" i="1">
                <a:solidFill>
                  <a:schemeClr val="tx2"/>
                </a:solidFill>
              </a:rPr>
              <a:t>GH +FG</a:t>
            </a:r>
          </a:p>
        </p:txBody>
      </p:sp>
      <p:sp>
        <p:nvSpPr>
          <p:cNvPr id="8225" name="Rectangle 33"/>
          <p:cNvSpPr>
            <a:spLocks noChangeArrowheads="1"/>
          </p:cNvSpPr>
          <p:nvPr/>
        </p:nvSpPr>
        <p:spPr bwMode="auto">
          <a:xfrm>
            <a:off x="4876800" y="4267200"/>
            <a:ext cx="3352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sz="3600" dirty="0">
                <a:solidFill>
                  <a:schemeClr val="tx2"/>
                </a:solidFill>
              </a:rPr>
              <a:t>2) + prop of =</a:t>
            </a:r>
            <a:endParaRPr lang="en-US" sz="3600" i="1" dirty="0">
              <a:solidFill>
                <a:schemeClr val="tx2"/>
              </a:solidFill>
            </a:endParaRPr>
          </a:p>
        </p:txBody>
      </p:sp>
      <p:sp>
        <p:nvSpPr>
          <p:cNvPr id="8226" name="Rectangle 34"/>
          <p:cNvSpPr>
            <a:spLocks noChangeArrowheads="1"/>
          </p:cNvSpPr>
          <p:nvPr/>
        </p:nvSpPr>
        <p:spPr bwMode="auto">
          <a:xfrm>
            <a:off x="76200" y="4975225"/>
            <a:ext cx="4359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solidFill>
                  <a:schemeClr val="tx2"/>
                </a:solidFill>
              </a:rPr>
              <a:t>3) </a:t>
            </a:r>
            <a:r>
              <a:rPr lang="en-US" sz="2400" i="1">
                <a:solidFill>
                  <a:schemeClr val="tx2"/>
                </a:solidFill>
              </a:rPr>
              <a:t>EG </a:t>
            </a:r>
            <a:r>
              <a:rPr lang="en-US" sz="2400">
                <a:solidFill>
                  <a:schemeClr val="tx2"/>
                </a:solidFill>
              </a:rPr>
              <a:t>= </a:t>
            </a:r>
            <a:r>
              <a:rPr lang="en-US" sz="2400" i="1">
                <a:solidFill>
                  <a:schemeClr val="tx2"/>
                </a:solidFill>
              </a:rPr>
              <a:t>EF +FG</a:t>
            </a:r>
            <a:r>
              <a:rPr lang="en-US" sz="2400">
                <a:solidFill>
                  <a:schemeClr val="tx2"/>
                </a:solidFill>
              </a:rPr>
              <a:t>, </a:t>
            </a:r>
            <a:r>
              <a:rPr lang="en-US" sz="2400" i="1">
                <a:solidFill>
                  <a:schemeClr val="tx2"/>
                </a:solidFill>
              </a:rPr>
              <a:t>FH</a:t>
            </a:r>
            <a:r>
              <a:rPr lang="en-US" sz="2400">
                <a:solidFill>
                  <a:schemeClr val="tx2"/>
                </a:solidFill>
              </a:rPr>
              <a:t> = </a:t>
            </a:r>
            <a:r>
              <a:rPr lang="en-US" sz="2400" i="1">
                <a:solidFill>
                  <a:schemeClr val="tx2"/>
                </a:solidFill>
              </a:rPr>
              <a:t>GH</a:t>
            </a:r>
            <a:r>
              <a:rPr lang="en-US" sz="2400">
                <a:solidFill>
                  <a:schemeClr val="tx2"/>
                </a:solidFill>
              </a:rPr>
              <a:t> + </a:t>
            </a:r>
            <a:r>
              <a:rPr lang="en-US" sz="2400" i="1">
                <a:solidFill>
                  <a:schemeClr val="tx2"/>
                </a:solidFill>
              </a:rPr>
              <a:t>FG</a:t>
            </a:r>
          </a:p>
        </p:txBody>
      </p:sp>
      <p:sp>
        <p:nvSpPr>
          <p:cNvPr id="8227" name="Rectangle 35"/>
          <p:cNvSpPr>
            <a:spLocks noChangeArrowheads="1"/>
          </p:cNvSpPr>
          <p:nvPr/>
        </p:nvSpPr>
        <p:spPr bwMode="auto">
          <a:xfrm>
            <a:off x="4914900" y="4876800"/>
            <a:ext cx="40005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en-US" sz="3200" dirty="0">
                <a:solidFill>
                  <a:schemeClr val="tx2"/>
                </a:solidFill>
              </a:rPr>
              <a:t>3) Segment + Post.</a:t>
            </a:r>
            <a:endParaRPr lang="en-US" sz="3200" i="1" dirty="0">
              <a:solidFill>
                <a:schemeClr val="tx2"/>
              </a:solidFill>
            </a:endParaRPr>
          </a:p>
        </p:txBody>
      </p:sp>
      <p:sp>
        <p:nvSpPr>
          <p:cNvPr id="8228" name="Rectangle 36"/>
          <p:cNvSpPr>
            <a:spLocks noChangeArrowheads="1"/>
          </p:cNvSpPr>
          <p:nvPr/>
        </p:nvSpPr>
        <p:spPr bwMode="auto">
          <a:xfrm>
            <a:off x="92075" y="5486400"/>
            <a:ext cx="23844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3600" dirty="0">
                <a:solidFill>
                  <a:schemeClr val="tx2"/>
                </a:solidFill>
              </a:rPr>
              <a:t>4) </a:t>
            </a:r>
            <a:r>
              <a:rPr lang="en-US" sz="3600" i="1" dirty="0">
                <a:solidFill>
                  <a:schemeClr val="tx2"/>
                </a:solidFill>
              </a:rPr>
              <a:t>EG</a:t>
            </a:r>
            <a:r>
              <a:rPr lang="en-US" sz="3600" dirty="0">
                <a:solidFill>
                  <a:schemeClr val="tx2"/>
                </a:solidFill>
              </a:rPr>
              <a:t> = </a:t>
            </a:r>
            <a:r>
              <a:rPr lang="en-US" sz="3600" i="1" dirty="0">
                <a:solidFill>
                  <a:schemeClr val="tx2"/>
                </a:solidFill>
              </a:rPr>
              <a:t>FH</a:t>
            </a:r>
          </a:p>
        </p:txBody>
      </p:sp>
      <p:sp>
        <p:nvSpPr>
          <p:cNvPr id="8229" name="Rectangle 37"/>
          <p:cNvSpPr>
            <a:spLocks noChangeArrowheads="1"/>
          </p:cNvSpPr>
          <p:nvPr/>
        </p:nvSpPr>
        <p:spPr bwMode="auto">
          <a:xfrm>
            <a:off x="4953000" y="5486400"/>
            <a:ext cx="3352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sz="3200">
                <a:solidFill>
                  <a:schemeClr val="tx2"/>
                </a:solidFill>
              </a:rPr>
              <a:t>4) Transitive</a:t>
            </a:r>
            <a:endParaRPr lang="en-US" sz="3200" i="1">
              <a:solidFill>
                <a:schemeClr val="tx2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230" name="Rectangle 38"/>
              <p:cNvSpPr>
                <a:spLocks noChangeArrowheads="1"/>
              </p:cNvSpPr>
              <p:nvPr/>
            </p:nvSpPr>
            <p:spPr bwMode="auto">
              <a:xfrm>
                <a:off x="92074" y="6019800"/>
                <a:ext cx="2955925" cy="6413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en-US" sz="3600" dirty="0">
                    <a:solidFill>
                      <a:schemeClr val="tx2"/>
                    </a:solidFill>
                  </a:rPr>
                  <a:t>5</a:t>
                </a:r>
                <a:r>
                  <a:rPr lang="en-US" sz="3600" dirty="0" smtClean="0">
                    <a:solidFill>
                      <a:schemeClr val="tx2"/>
                    </a:solidFill>
                  </a:rPr>
                  <a:t>)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360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6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𝐸𝐺</m:t>
                        </m:r>
                      </m:e>
                    </m:acc>
                    <m:r>
                      <a:rPr lang="en-US" sz="360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sz="360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sz="3600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𝐹𝐻</m:t>
                        </m:r>
                      </m:e>
                    </m:acc>
                  </m:oMath>
                </a14:m>
                <a:r>
                  <a:rPr lang="en-US" sz="3600" dirty="0" smtClean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rPr>
                  <a:t> </a:t>
                </a:r>
                <a:endParaRPr lang="en-US" sz="3600" i="1" dirty="0">
                  <a:solidFill>
                    <a:schemeClr val="tx2"/>
                  </a:solidFill>
                </a:endParaRPr>
              </a:p>
            </p:txBody>
          </p:sp>
        </mc:Choice>
        <mc:Fallback>
          <p:sp>
            <p:nvSpPr>
              <p:cNvPr id="8230" name="Rectangle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2074" y="6019800"/>
                <a:ext cx="2955925" cy="641350"/>
              </a:xfrm>
              <a:prstGeom prst="rect">
                <a:avLst/>
              </a:prstGeom>
              <a:blipFill rotWithShape="1">
                <a:blip r:embed="rId3"/>
                <a:stretch>
                  <a:fillRect l="-6186" t="-14286" b="-3523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232" name="Rectangle 40"/>
              <p:cNvSpPr>
                <a:spLocks noChangeArrowheads="1"/>
              </p:cNvSpPr>
              <p:nvPr/>
            </p:nvSpPr>
            <p:spPr bwMode="auto">
              <a:xfrm>
                <a:off x="4953000" y="6096000"/>
                <a:ext cx="3352800" cy="5847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 sz="3200" dirty="0">
                    <a:solidFill>
                      <a:schemeClr val="tx2"/>
                    </a:solidFill>
                  </a:rPr>
                  <a:t>5) </a:t>
                </a:r>
                <a:r>
                  <a:rPr lang="en-US" sz="3200" dirty="0" err="1">
                    <a:solidFill>
                      <a:schemeClr val="tx2"/>
                    </a:solidFill>
                  </a:rPr>
                  <a:t>Def</a:t>
                </a:r>
                <a:r>
                  <a:rPr lang="en-US" sz="3200" dirty="0">
                    <a:solidFill>
                      <a:schemeClr val="tx2"/>
                    </a:solidFill>
                  </a:rPr>
                  <a:t> </a:t>
                </a:r>
                <a:r>
                  <a:rPr lang="en-US" sz="3200" dirty="0" smtClean="0">
                    <a:solidFill>
                      <a:schemeClr val="tx2"/>
                    </a:solidFill>
                  </a:rPr>
                  <a:t>of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≅</m:t>
                    </m:r>
                  </m:oMath>
                </a14:m>
                <a:r>
                  <a:rPr lang="en-US" sz="3200" dirty="0" smtClean="0">
                    <a:solidFill>
                      <a:schemeClr val="tx2"/>
                    </a:solidFill>
                  </a:rPr>
                  <a:t> </a:t>
                </a:r>
                <a:endParaRPr lang="en-US" sz="3200" i="1" dirty="0">
                  <a:solidFill>
                    <a:schemeClr val="tx2"/>
                  </a:solidFill>
                </a:endParaRPr>
              </a:p>
            </p:txBody>
          </p:sp>
        </mc:Choice>
        <mc:Fallback>
          <p:sp>
            <p:nvSpPr>
              <p:cNvPr id="8232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953000" y="6096000"/>
                <a:ext cx="3352800" cy="584775"/>
              </a:xfrm>
              <a:prstGeom prst="rect">
                <a:avLst/>
              </a:prstGeom>
              <a:blipFill rotWithShape="1">
                <a:blip r:embed="rId4"/>
                <a:stretch>
                  <a:fillRect l="-4727" t="-13542" b="-3333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16110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8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2" grpId="0"/>
      <p:bldP spid="8223" grpId="0"/>
      <p:bldP spid="8224" grpId="0"/>
      <p:bldP spid="8225" grpId="0"/>
      <p:bldP spid="8226" grpId="0"/>
      <p:bldP spid="8227" grpId="0"/>
      <p:bldP spid="8228" grpId="0"/>
      <p:bldP spid="8229" grpId="0"/>
      <p:bldP spid="8230" grpId="0"/>
      <p:bldP spid="82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p. 104-105 #22-30 even, 33 &amp; </a:t>
            </a:r>
            <a:r>
              <a:rPr lang="en-US" dirty="0" smtClean="0"/>
              <a:t>34</a:t>
            </a:r>
          </a:p>
          <a:p>
            <a:endParaRPr lang="en-US" dirty="0"/>
          </a:p>
          <a:p>
            <a:r>
              <a:rPr lang="en-US" dirty="0" smtClean="0"/>
              <a:t>Due to some strange scheduling this week…. We will do our Problem-Solving day tomorrow.  </a:t>
            </a:r>
          </a:p>
          <a:p>
            <a:pPr lvl="1"/>
            <a:r>
              <a:rPr lang="en-US" dirty="0" smtClean="0"/>
              <a:t>Your write-ups won’t be due until Sept. 7.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13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476</TotalTime>
  <Words>644</Words>
  <Application>Microsoft Office PowerPoint</Application>
  <PresentationFormat>On-screen Show (4:3)</PresentationFormat>
  <Paragraphs>107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Technic</vt:lpstr>
      <vt:lpstr>Tuesday, August 28, 2012</vt:lpstr>
      <vt:lpstr>Homework Check</vt:lpstr>
      <vt:lpstr>§2.5 Verifying Segment Relationships</vt:lpstr>
      <vt:lpstr>Marking Pictures</vt:lpstr>
      <vt:lpstr>Marking Pictures</vt:lpstr>
      <vt:lpstr>Marking Pictures</vt:lpstr>
      <vt:lpstr>Prove that AC = BD given that AB = CD.</vt:lpstr>
      <vt:lpstr>Given: EF = GH Prove: (EG) ̅≅(FH) ̅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Dria</dc:creator>
  <cp:lastModifiedBy>Dria</cp:lastModifiedBy>
  <cp:revision>12</cp:revision>
  <dcterms:created xsi:type="dcterms:W3CDTF">2012-08-28T14:27:02Z</dcterms:created>
  <dcterms:modified xsi:type="dcterms:W3CDTF">2012-08-28T22:23:55Z</dcterms:modified>
</cp:coreProperties>
</file>